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Cinzel"/>
      <p:regular r:id="rId23"/>
      <p:bold r:id="rId24"/>
    </p:embeddedFont>
    <p:embeddedFont>
      <p:font typeface="Old Standard TT"/>
      <p:regular r:id="rId25"/>
      <p:bold r:id="rId26"/>
      <p:italic r:id="rId27"/>
    </p:embeddedFont>
    <p:embeddedFont>
      <p:font typeface="Cinzel Decorative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Cinzel-bold.fntdata"/><Relationship Id="rId23" Type="http://schemas.openxmlformats.org/officeDocument/2006/relationships/font" Target="fonts/Cinzel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bold.fntdata"/><Relationship Id="rId25" Type="http://schemas.openxmlformats.org/officeDocument/2006/relationships/font" Target="fonts/OldStandardTT-regular.fntdata"/><Relationship Id="rId28" Type="http://schemas.openxmlformats.org/officeDocument/2006/relationships/font" Target="fonts/CinzelDecorative-regular.fntdata"/><Relationship Id="rId27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inzelDecorativ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946ef9f6a_0_2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946ef9f6a_0_2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46ef9f6a_0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946ef9f6a_0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46ef9f6a_0_2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946ef9f6a_0_2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946ef9f6a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946ef9f6a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946ef9f6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946ef9f6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946ef9f6a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946ef9f6a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46ef9f6a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46ef9f6a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946ef9f6a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946ef9f6a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946ef9f6a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946ef9f6a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46ef9f6a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946ef9f6a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946ef9f6a_0_2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946ef9f6a_0_2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946ef9f6a_0_2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946ef9f6a_0_2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29450" y="1322450"/>
            <a:ext cx="82767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Plant Leaf Classification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70452" y="2987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112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Inter IIT Team Selection Task</a:t>
            </a:r>
            <a:endParaRPr b="1" sz="2112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112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Made By- Deepika Sukhija</a:t>
            </a:r>
            <a:endParaRPr b="1" sz="2112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534525" y="3615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74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MODEL INTEGRATION WITH WEB APPLICATION</a:t>
            </a:r>
            <a:endParaRPr b="1" sz="2740">
              <a:solidFill>
                <a:schemeClr val="lt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77750" y="0"/>
            <a:ext cx="767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Before Prediction</a:t>
            </a:r>
            <a:endParaRPr sz="1940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925"/>
            <a:ext cx="9144001" cy="465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576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After Prediction</a:t>
            </a:r>
            <a:endParaRPr sz="2140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375"/>
            <a:ext cx="9144001" cy="46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682775" y="4381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>
                <a:latin typeface="Cinzel Decorative"/>
                <a:ea typeface="Cinzel Decorative"/>
                <a:cs typeface="Cinzel Decorative"/>
                <a:sym typeface="Cinzel Decorative"/>
              </a:rPr>
              <a:t>THANK YOU</a:t>
            </a:r>
            <a:endParaRPr b="1" sz="3040"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Table of Contents</a:t>
            </a:r>
            <a:endParaRPr b="1">
              <a:solidFill>
                <a:srgbClr val="38761D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Problem Statement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Dataset Creation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Building Model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Results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Model integration with Web Application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inzel Decorative"/>
                <a:ea typeface="Cinzel Decorative"/>
                <a:cs typeface="Cinzel Decorative"/>
                <a:sym typeface="Cinzel Decorative"/>
              </a:rPr>
              <a:t>PROBLEM STATEMENT</a:t>
            </a:r>
            <a:endParaRPr b="1"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275650" y="1152475"/>
            <a:ext cx="35565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You are given a plant leaf dataset and through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inzel"/>
                <a:ea typeface="Cinzel"/>
                <a:cs typeface="Cinzel"/>
                <a:sym typeface="Cinzel"/>
              </a:rPr>
              <a:t>digital image processing techniques you are required to do Identification of plants through plant leaves on the basis of their shape, texture and color features.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inzel"/>
                <a:ea typeface="Cinzel"/>
                <a:cs typeface="Cinzel"/>
                <a:sym typeface="Cinzel"/>
              </a:rPr>
              <a:t>Further you are required to create a dataset using the extracted features to train and test the model.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534525" y="3809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DATASET CREATION</a:t>
            </a:r>
            <a:endParaRPr b="1" sz="2740">
              <a:solidFill>
                <a:schemeClr val="lt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483050" y="525776"/>
            <a:ext cx="2684822" cy="2722074"/>
            <a:chOff x="496000" y="518650"/>
            <a:chExt cx="2684822" cy="2722074"/>
          </a:xfrm>
        </p:grpSpPr>
        <p:sp>
          <p:nvSpPr>
            <p:cNvPr id="78" name="Google Shape;78;p17"/>
            <p:cNvSpPr/>
            <p:nvPr/>
          </p:nvSpPr>
          <p:spPr>
            <a:xfrm>
              <a:off x="927225" y="237642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" name="Google Shape;79;p17"/>
            <p:cNvGrpSpPr/>
            <p:nvPr/>
          </p:nvGrpSpPr>
          <p:grpSpPr>
            <a:xfrm>
              <a:off x="496000" y="518650"/>
              <a:ext cx="2684822" cy="2722074"/>
              <a:chOff x="496000" y="518650"/>
              <a:chExt cx="2684822" cy="2722074"/>
            </a:xfrm>
          </p:grpSpPr>
          <p:sp>
            <p:nvSpPr>
              <p:cNvPr id="80" name="Google Shape;80;p17"/>
              <p:cNvSpPr txBox="1"/>
              <p:nvPr/>
            </p:nvSpPr>
            <p:spPr>
              <a:xfrm>
                <a:off x="496000" y="2869324"/>
                <a:ext cx="1549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Cinzel Decorative"/>
                    <a:ea typeface="Cinzel Decorative"/>
                    <a:cs typeface="Cinzel Decorative"/>
                    <a:sym typeface="Cinzel Decorative"/>
                  </a:rPr>
                  <a:t>Thresholding</a:t>
                </a:r>
                <a:endParaRPr b="1" sz="1200">
                  <a:latin typeface="Cinzel Decorative"/>
                  <a:ea typeface="Cinzel Decorative"/>
                  <a:cs typeface="Cinzel Decorative"/>
                  <a:sym typeface="Cinzel Decorative"/>
                </a:endParaRPr>
              </a:p>
            </p:txBody>
          </p:sp>
          <p:grpSp>
            <p:nvGrpSpPr>
              <p:cNvPr id="81" name="Google Shape;81;p17"/>
              <p:cNvGrpSpPr/>
              <p:nvPr/>
            </p:nvGrpSpPr>
            <p:grpSpPr>
              <a:xfrm>
                <a:off x="881025" y="2509915"/>
                <a:ext cx="92400" cy="382550"/>
                <a:chOff x="845575" y="2273550"/>
                <a:chExt cx="92400" cy="382550"/>
              </a:xfrm>
            </p:grpSpPr>
            <p:cxnSp>
              <p:nvCxnSpPr>
                <p:cNvPr id="82" name="Google Shape;82;p17"/>
                <p:cNvCxnSpPr/>
                <p:nvPr/>
              </p:nvCxnSpPr>
              <p:spPr>
                <a:xfrm>
                  <a:off x="903150" y="2273550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3" name="Google Shape;83;p1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4" name="Google Shape;84;p17"/>
              <p:cNvSpPr txBox="1"/>
              <p:nvPr/>
            </p:nvSpPr>
            <p:spPr>
              <a:xfrm>
                <a:off x="927222" y="5186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It is the binarization of image. First convert the image into grayscale then apply Gaussian Blur. This is used to </a:t>
                </a: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separate</a:t>
                </a: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 the objects from background. Here, Otsu’s thresholding method is used, which automatically determines the threshold value.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</p:grpSp>
      <p:grpSp>
        <p:nvGrpSpPr>
          <p:cNvPr id="85" name="Google Shape;85;p17"/>
          <p:cNvGrpSpPr/>
          <p:nvPr/>
        </p:nvGrpSpPr>
        <p:grpSpPr>
          <a:xfrm>
            <a:off x="2404625" y="1870375"/>
            <a:ext cx="2498600" cy="1965826"/>
            <a:chOff x="2437900" y="2564624"/>
            <a:chExt cx="2498600" cy="1965826"/>
          </a:xfrm>
        </p:grpSpPr>
        <p:sp>
          <p:nvSpPr>
            <p:cNvPr id="86" name="Google Shape;86;p17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7"/>
            <p:cNvGrpSpPr/>
            <p:nvPr/>
          </p:nvGrpSpPr>
          <p:grpSpPr>
            <a:xfrm>
              <a:off x="2437900" y="2564624"/>
              <a:ext cx="2498600" cy="1965826"/>
              <a:chOff x="2437900" y="2564624"/>
              <a:chExt cx="2498600" cy="1965826"/>
            </a:xfrm>
          </p:grpSpPr>
          <p:sp>
            <p:nvSpPr>
              <p:cNvPr id="88" name="Google Shape;88;p17"/>
              <p:cNvSpPr txBox="1"/>
              <p:nvPr/>
            </p:nvSpPr>
            <p:spPr>
              <a:xfrm>
                <a:off x="2803800" y="2564624"/>
                <a:ext cx="213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Cinzel Decorative"/>
                    <a:ea typeface="Cinzel Decorative"/>
                    <a:cs typeface="Cinzel Decorative"/>
                    <a:sym typeface="Cinzel Decorative"/>
                  </a:rPr>
                  <a:t>Morphological Operations</a:t>
                </a:r>
                <a:endParaRPr b="1" sz="1200">
                  <a:latin typeface="Cinzel Decorative"/>
                  <a:ea typeface="Cinzel Decorative"/>
                  <a:cs typeface="Cinzel Decorative"/>
                  <a:sym typeface="Cinzel Decorative"/>
                </a:endParaRPr>
              </a:p>
            </p:txBody>
          </p:sp>
          <p:grpSp>
            <p:nvGrpSpPr>
              <p:cNvPr id="89" name="Google Shape;89;p17"/>
              <p:cNvGrpSpPr/>
              <p:nvPr/>
            </p:nvGrpSpPr>
            <p:grpSpPr>
              <a:xfrm rot="10800000">
                <a:off x="2849075" y="3079467"/>
                <a:ext cx="92400" cy="411832"/>
                <a:chOff x="2070098" y="2563693"/>
                <a:chExt cx="92400" cy="411832"/>
              </a:xfrm>
            </p:grpSpPr>
            <p:cxnSp>
              <p:nvCxnSpPr>
                <p:cNvPr id="90" name="Google Shape;90;p1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1" name="Google Shape;91;p17"/>
                <p:cNvSpPr/>
                <p:nvPr/>
              </p:nvSpPr>
              <p:spPr>
                <a:xfrm>
                  <a:off x="2070098" y="2563693"/>
                  <a:ext cx="92400" cy="103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2" name="Google Shape;92;p17"/>
              <p:cNvSpPr txBox="1"/>
              <p:nvPr/>
            </p:nvSpPr>
            <p:spPr>
              <a:xfrm>
                <a:off x="2437900" y="35866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They are applied on binary or grayscale images to increase or decrease the size of objects in image. Also to close or open the gaps between objects.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</p:grpSp>
      <p:grpSp>
        <p:nvGrpSpPr>
          <p:cNvPr id="93" name="Google Shape;93;p17"/>
          <p:cNvGrpSpPr/>
          <p:nvPr/>
        </p:nvGrpSpPr>
        <p:grpSpPr>
          <a:xfrm>
            <a:off x="4493400" y="605425"/>
            <a:ext cx="2845851" cy="2286950"/>
            <a:chOff x="4526675" y="1299699"/>
            <a:chExt cx="2845851" cy="2286950"/>
          </a:xfrm>
        </p:grpSpPr>
        <p:sp>
          <p:nvSpPr>
            <p:cNvPr id="94" name="Google Shape;94;p17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" name="Google Shape;95;p17"/>
            <p:cNvGrpSpPr/>
            <p:nvPr/>
          </p:nvGrpSpPr>
          <p:grpSpPr>
            <a:xfrm>
              <a:off x="4526675" y="1299699"/>
              <a:ext cx="2845851" cy="2286950"/>
              <a:chOff x="4526675" y="1299699"/>
              <a:chExt cx="2845851" cy="2286950"/>
            </a:xfrm>
          </p:grpSpPr>
          <p:grpSp>
            <p:nvGrpSpPr>
              <p:cNvPr id="96" name="Google Shape;96;p1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97" name="Google Shape;97;p1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8" name="Google Shape;98;p1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9" name="Google Shape;99;p17"/>
              <p:cNvSpPr txBox="1"/>
              <p:nvPr/>
            </p:nvSpPr>
            <p:spPr>
              <a:xfrm>
                <a:off x="4526675" y="3215249"/>
                <a:ext cx="1798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Cinzel Decorative"/>
                    <a:ea typeface="Cinzel Decorative"/>
                    <a:cs typeface="Cinzel Decorative"/>
                    <a:sym typeface="Cinzel Decorative"/>
                  </a:rPr>
                  <a:t>Shape, texture and color based Features</a:t>
                </a:r>
                <a:endParaRPr b="1" sz="1200">
                  <a:latin typeface="Cinzel Decorative"/>
                  <a:ea typeface="Cinzel Decorative"/>
                  <a:cs typeface="Cinzel Decorative"/>
                  <a:sym typeface="Cinzel Decorative"/>
                </a:endParaRPr>
              </a:p>
            </p:txBody>
          </p:sp>
          <p:sp>
            <p:nvSpPr>
              <p:cNvPr id="100" name="Google Shape;100;p17"/>
              <p:cNvSpPr txBox="1"/>
              <p:nvPr/>
            </p:nvSpPr>
            <p:spPr>
              <a:xfrm>
                <a:off x="4753225" y="1299699"/>
                <a:ext cx="2619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Calculated features like aspect-ratio, circularity, rectangularity, area, perimeter.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Mean, standard deviation for RGB channel.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Calculated texture based features such as, contrast, correlation, entropy.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1" name="Google Shape;101;p17"/>
          <p:cNvGrpSpPr/>
          <p:nvPr/>
        </p:nvGrpSpPr>
        <p:grpSpPr>
          <a:xfrm>
            <a:off x="6378991" y="2004313"/>
            <a:ext cx="2638134" cy="1831851"/>
            <a:chOff x="6435791" y="2702599"/>
            <a:chExt cx="2638134" cy="1831851"/>
          </a:xfrm>
        </p:grpSpPr>
        <p:sp>
          <p:nvSpPr>
            <p:cNvPr id="102" name="Google Shape;102;p17"/>
            <p:cNvSpPr/>
            <p:nvPr/>
          </p:nvSpPr>
          <p:spPr>
            <a:xfrm>
              <a:off x="6724625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17"/>
            <p:cNvGrpSpPr/>
            <p:nvPr/>
          </p:nvGrpSpPr>
          <p:grpSpPr>
            <a:xfrm>
              <a:off x="6435791" y="2702599"/>
              <a:ext cx="2590282" cy="1831851"/>
              <a:chOff x="6435791" y="2702599"/>
              <a:chExt cx="2590282" cy="1831851"/>
            </a:xfrm>
          </p:grpSpPr>
          <p:grpSp>
            <p:nvGrpSpPr>
              <p:cNvPr id="104" name="Google Shape;104;p17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05" name="Google Shape;105;p1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6" name="Google Shape;106;p1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7" name="Google Shape;107;p17"/>
              <p:cNvSpPr txBox="1"/>
              <p:nvPr/>
            </p:nvSpPr>
            <p:spPr>
              <a:xfrm>
                <a:off x="6772473" y="35906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079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212121"/>
                    </a:solidFill>
                    <a:latin typeface="Cinzel"/>
                    <a:ea typeface="Cinzel"/>
                    <a:cs typeface="Cinzel"/>
                    <a:sym typeface="Cinzel"/>
                  </a:rPr>
                  <a:t>Points_to_diff_category were made to distinguish categories, from them target labels were created based on the image name in the region it lies.</a:t>
                </a:r>
                <a:endParaRPr b="1" sz="800"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  <p:sp>
            <p:nvSpPr>
              <p:cNvPr id="108" name="Google Shape;108;p17"/>
              <p:cNvSpPr txBox="1"/>
              <p:nvPr/>
            </p:nvSpPr>
            <p:spPr>
              <a:xfrm>
                <a:off x="6435791" y="2702599"/>
                <a:ext cx="1465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Cinzel Decorative"/>
                    <a:ea typeface="Cinzel Decorative"/>
                    <a:cs typeface="Cinzel Decorative"/>
                    <a:sym typeface="Cinzel Decorative"/>
                  </a:rPr>
                  <a:t>Target Labels</a:t>
                </a:r>
                <a:endParaRPr b="1" sz="1200">
                  <a:latin typeface="Cinzel Decorative"/>
                  <a:ea typeface="Cinzel Decorative"/>
                  <a:cs typeface="Cinzel Decorative"/>
                  <a:sym typeface="Cinzel Decorative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70225" y="3798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BUILDING MODEL</a:t>
            </a:r>
            <a:endParaRPr b="1" sz="2740">
              <a:solidFill>
                <a:schemeClr val="lt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5214050" y="465025"/>
            <a:ext cx="3963150" cy="1137900"/>
            <a:chOff x="5214050" y="465025"/>
            <a:chExt cx="3963150" cy="1137900"/>
          </a:xfrm>
        </p:grpSpPr>
        <p:cxnSp>
          <p:nvCxnSpPr>
            <p:cNvPr id="120" name="Google Shape;120;p19"/>
            <p:cNvCxnSpPr/>
            <p:nvPr/>
          </p:nvCxnSpPr>
          <p:spPr>
            <a:xfrm flipH="1">
              <a:off x="5214050" y="1153772"/>
              <a:ext cx="273000" cy="378300"/>
            </a:xfrm>
            <a:prstGeom prst="straightConnector1">
              <a:avLst/>
            </a:prstGeom>
            <a:noFill/>
            <a:ln cap="flat" cmpd="sng" w="19050">
              <a:solidFill>
                <a:srgbClr val="08563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21" name="Google Shape;121;p19"/>
            <p:cNvSpPr txBox="1"/>
            <p:nvPr/>
          </p:nvSpPr>
          <p:spPr>
            <a:xfrm>
              <a:off x="5837600" y="465025"/>
              <a:ext cx="3339600" cy="11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Step1.</a:t>
              </a:r>
              <a:r>
                <a:rPr lang="en" sz="1200">
                  <a:latin typeface="Cinzel"/>
                  <a:ea typeface="Cinzel"/>
                  <a:cs typeface="Cinzel"/>
                  <a:sym typeface="Cinzel"/>
                </a:rPr>
                <a:t> </a:t>
              </a:r>
              <a:endParaRPr sz="10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Data Extraction from created dataset .csv file.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Separated Feature variables(X) and Label variable (y).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2" name="Google Shape;122;p19"/>
          <p:cNvGrpSpPr/>
          <p:nvPr/>
        </p:nvGrpSpPr>
        <p:grpSpPr>
          <a:xfrm>
            <a:off x="414886" y="637563"/>
            <a:ext cx="3550489" cy="965363"/>
            <a:chOff x="357461" y="566988"/>
            <a:chExt cx="3550489" cy="965363"/>
          </a:xfrm>
        </p:grpSpPr>
        <p:cxnSp>
          <p:nvCxnSpPr>
            <p:cNvPr id="123" name="Google Shape;123;p19"/>
            <p:cNvCxnSpPr/>
            <p:nvPr/>
          </p:nvCxnSpPr>
          <p:spPr>
            <a:xfrm>
              <a:off x="3347850" y="1230550"/>
              <a:ext cx="560100" cy="301800"/>
            </a:xfrm>
            <a:prstGeom prst="straightConnector1">
              <a:avLst/>
            </a:prstGeom>
            <a:noFill/>
            <a:ln cap="flat" cmpd="sng" w="19050">
              <a:solidFill>
                <a:srgbClr val="65F0AD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24" name="Google Shape;124;p19"/>
            <p:cNvSpPr txBox="1"/>
            <p:nvPr/>
          </p:nvSpPr>
          <p:spPr>
            <a:xfrm>
              <a:off x="357461" y="566988"/>
              <a:ext cx="28149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</a:t>
              </a: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 5</a:t>
              </a:r>
              <a:endParaRPr sz="1200" u="sng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Choosing the best model among all the models mentioned in step 4 based on their accuracies. Plotting a graph between accuracy vs models.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5625475" y="2403200"/>
            <a:ext cx="3442196" cy="669600"/>
            <a:chOff x="5625475" y="2403200"/>
            <a:chExt cx="3442196" cy="669600"/>
          </a:xfrm>
        </p:grpSpPr>
        <p:cxnSp>
          <p:nvCxnSpPr>
            <p:cNvPr id="126" name="Google Shape;126;p19"/>
            <p:cNvCxnSpPr/>
            <p:nvPr/>
          </p:nvCxnSpPr>
          <p:spPr>
            <a:xfrm rot="10800000">
              <a:off x="5625475" y="2771675"/>
              <a:ext cx="442200" cy="1533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27" name="Google Shape;127;p19"/>
            <p:cNvSpPr txBox="1"/>
            <p:nvPr/>
          </p:nvSpPr>
          <p:spPr>
            <a:xfrm>
              <a:off x="6067671" y="2403200"/>
              <a:ext cx="30000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</a:t>
              </a: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 2</a:t>
              </a:r>
              <a:endParaRPr sz="1200" u="sng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Splitting the X and y dataframes into training and testing set.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8" name="Google Shape;128;p19"/>
          <p:cNvGrpSpPr/>
          <p:nvPr/>
        </p:nvGrpSpPr>
        <p:grpSpPr>
          <a:xfrm>
            <a:off x="135000" y="2688625"/>
            <a:ext cx="3374675" cy="1464000"/>
            <a:chOff x="135000" y="2688625"/>
            <a:chExt cx="3374675" cy="1464000"/>
          </a:xfrm>
        </p:grpSpPr>
        <p:cxnSp>
          <p:nvCxnSpPr>
            <p:cNvPr id="129" name="Google Shape;129;p19"/>
            <p:cNvCxnSpPr/>
            <p:nvPr/>
          </p:nvCxnSpPr>
          <p:spPr>
            <a:xfrm flipH="1" rot="10800000">
              <a:off x="3059375" y="2771675"/>
              <a:ext cx="450300" cy="1452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30" name="Google Shape;130;p19"/>
            <p:cNvSpPr txBox="1"/>
            <p:nvPr/>
          </p:nvSpPr>
          <p:spPr>
            <a:xfrm>
              <a:off x="135000" y="2688625"/>
              <a:ext cx="2958000" cy="14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</a:t>
              </a: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 4</a:t>
              </a:r>
              <a:endParaRPr sz="1200" u="sng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Building various classification models like support vector machine, KNN, Naive Bayes, Random forest and performed hyperparameter tuning on each of them using GridSearchCV.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31" name="Google Shape;131;p19"/>
          <p:cNvGrpSpPr/>
          <p:nvPr/>
        </p:nvGrpSpPr>
        <p:grpSpPr>
          <a:xfrm>
            <a:off x="3093000" y="3540925"/>
            <a:ext cx="2958000" cy="1001750"/>
            <a:chOff x="3093000" y="3540925"/>
            <a:chExt cx="2958000" cy="1001750"/>
          </a:xfrm>
        </p:grpSpPr>
        <p:cxnSp>
          <p:nvCxnSpPr>
            <p:cNvPr id="132" name="Google Shape;132;p19"/>
            <p:cNvCxnSpPr/>
            <p:nvPr/>
          </p:nvCxnSpPr>
          <p:spPr>
            <a:xfrm rot="10800000">
              <a:off x="4563500" y="3540925"/>
              <a:ext cx="600" cy="372600"/>
            </a:xfrm>
            <a:prstGeom prst="straightConnector1">
              <a:avLst/>
            </a:prstGeom>
            <a:noFill/>
            <a:ln cap="flat" cmpd="sng" w="19050">
              <a:solidFill>
                <a:srgbClr val="08563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33" name="Google Shape;133;p19"/>
            <p:cNvSpPr txBox="1"/>
            <p:nvPr/>
          </p:nvSpPr>
          <p:spPr>
            <a:xfrm>
              <a:off x="3093000" y="3873075"/>
              <a:ext cx="29580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</a:t>
              </a: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 3</a:t>
              </a:r>
              <a:endParaRPr sz="1200" u="sng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Performed feature </a:t>
              </a: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scaling using StandardScaler</a:t>
              </a: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 on </a:t>
              </a: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training</a:t>
              </a: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 and testing feature dataframes.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sp>
        <p:nvSpPr>
          <p:cNvPr id="134" name="Google Shape;134;p19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fmla="val 14414370" name="adj1"/>
              <a:gd fmla="val 18998613" name="adj2"/>
              <a:gd fmla="val 8907" name="adj3"/>
            </a:avLst>
          </a:prstGeom>
          <a:solidFill>
            <a:srgbClr val="08563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 flipH="1" rot="-9000757">
            <a:off x="3225716" y="1084808"/>
            <a:ext cx="2690226" cy="2690226"/>
          </a:xfrm>
          <a:prstGeom prst="blockArc">
            <a:avLst>
              <a:gd fmla="val 20178804" name="adj1"/>
              <a:gd fmla="val 2623923" name="adj2"/>
              <a:gd fmla="val 8858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20202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2200">
              <a:solidFill>
                <a:srgbClr val="020202"/>
              </a:solidFill>
            </a:endParaRPr>
          </a:p>
        </p:txBody>
      </p:sp>
      <p:sp>
        <p:nvSpPr>
          <p:cNvPr id="137" name="Google Shape;137;p19"/>
          <p:cNvSpPr/>
          <p:nvPr/>
        </p:nvSpPr>
        <p:spPr>
          <a:xfrm rot="-3781968">
            <a:off x="5556765" y="1857984"/>
            <a:ext cx="363191" cy="363191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flipH="1" rot="-1800109">
            <a:off x="3215030" y="1082474"/>
            <a:ext cx="2696852" cy="2696852"/>
          </a:xfrm>
          <a:prstGeom prst="blockArc">
            <a:avLst>
              <a:gd fmla="val 14334136" name="adj1"/>
              <a:gd fmla="val 18854681" name="adj2"/>
              <a:gd fmla="val 8846" name="adj3"/>
            </a:avLst>
          </a:prstGeom>
          <a:solidFill>
            <a:srgbClr val="65F0AD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rot="9000757">
            <a:off x="3207432" y="1087633"/>
            <a:ext cx="2690226" cy="2690226"/>
          </a:xfrm>
          <a:prstGeom prst="blockArc">
            <a:avLst>
              <a:gd fmla="val 20184517" name="adj1"/>
              <a:gd fmla="val 3007258" name="adj2"/>
              <a:gd fmla="val 9336" name="adj3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 flipH="1" rot="-9000757">
            <a:off x="3207528" y="1089158"/>
            <a:ext cx="2690226" cy="2690226"/>
          </a:xfrm>
          <a:prstGeom prst="blockArc">
            <a:avLst>
              <a:gd fmla="val 15738599" name="adj1"/>
              <a:gd fmla="val 20008131" name="adj2"/>
              <a:gd fmla="val 9063" name="adj3"/>
            </a:avLst>
          </a:prstGeom>
          <a:solidFill>
            <a:srgbClr val="08563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 rot="9240359">
            <a:off x="3213511" y="1857690"/>
            <a:ext cx="363469" cy="363469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 rot="476150">
            <a:off x="5119958" y="3239200"/>
            <a:ext cx="362875" cy="362875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 rot="4857950">
            <a:off x="3653723" y="3239151"/>
            <a:ext cx="363003" cy="363003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65F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534525" y="3809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RESULTS</a:t>
            </a:r>
            <a:endParaRPr b="1" sz="2740">
              <a:solidFill>
                <a:schemeClr val="lt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900" y="99550"/>
            <a:ext cx="4044925" cy="2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5099075" y="2815700"/>
            <a:ext cx="404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Support Vector Machine classifier gave the highest accuracy of </a:t>
            </a:r>
            <a:endParaRPr b="1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0.8922413793103499 AMONG THE OTHER CLASSIFIERS.</a:t>
            </a:r>
            <a:endParaRPr b="1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